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68" r:id="rId5"/>
  </p:sldIdLst>
  <p:sldSz cx="7556500" cy="10693400"/>
  <p:notesSz cx="7556500" cy="106934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9" userDrawn="1">
          <p15:clr>
            <a:srgbClr val="A4A3A4"/>
          </p15:clr>
        </p15:guide>
        <p15:guide id="2" pos="2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7FB9"/>
    <a:srgbClr val="DDEBF7"/>
    <a:srgbClr val="9BC2E6"/>
    <a:srgbClr val="B92928"/>
    <a:srgbClr val="E8B8B8"/>
    <a:srgbClr val="0099D9"/>
    <a:srgbClr val="4C4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2772" y="-30"/>
      </p:cViewPr>
      <p:guideLst>
        <p:guide orient="horz" pos="2879"/>
        <p:guide pos="215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360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A590C-CA87-4F9F-B0C8-E5D8C592B4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87B31-21DD-444F-8936-BCF6570FF36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思源黑体 Regular"/>
                <a:cs typeface="思源黑体 Regular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>
                <a:latin typeface="思源黑体 Regular"/>
                <a:cs typeface="思源黑体 Regular"/>
              </a:rPr>
              <a:t>7 </a:t>
            </a:r>
            <a:r>
              <a:rPr dirty="0"/>
              <a:t>系列交换机产品规格书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思源黑体 Regular"/>
                <a:cs typeface="思源黑体 Regular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>
                <a:latin typeface="思源黑体 Regular"/>
                <a:cs typeface="思源黑体 Regular"/>
              </a:rPr>
              <a:t>7 </a:t>
            </a:r>
            <a:r>
              <a:rPr dirty="0"/>
              <a:t>系列交换机产品规格书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思源黑体 Regular"/>
                <a:cs typeface="思源黑体 Regular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>
                <a:latin typeface="思源黑体 Regular"/>
                <a:cs typeface="思源黑体 Regular"/>
              </a:rPr>
              <a:t>7 </a:t>
            </a:r>
            <a:r>
              <a:rPr dirty="0"/>
              <a:t>系列交换机产品规格书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思源黑体 Regular"/>
                <a:cs typeface="思源黑体 Regular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>
                <a:latin typeface="思源黑体 Regular"/>
                <a:cs typeface="思源黑体 Regular"/>
              </a:rPr>
              <a:t>7 </a:t>
            </a:r>
            <a:r>
              <a:rPr dirty="0"/>
              <a:t>系列交换机产品规格书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524070" y="10186801"/>
            <a:ext cx="1120775" cy="122555"/>
          </a:xfrm>
        </p:spPr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思源黑体 Regular"/>
                <a:cs typeface="思源黑体 Regular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dirty="0"/>
              <a:t>XPON ONU Datasheet</a:t>
            </a:r>
            <a:endParaRPr lang="en-US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273367" y="9918827"/>
            <a:ext cx="1739455" cy="53467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98" y="10154060"/>
            <a:ext cx="6466840" cy="130175"/>
          </a:xfrm>
          <a:custGeom>
            <a:avLst/>
            <a:gdLst/>
            <a:ahLst/>
            <a:cxnLst/>
            <a:rect l="l" t="t" r="r" b="b"/>
            <a:pathLst>
              <a:path w="6466840" h="130175">
                <a:moveTo>
                  <a:pt x="0" y="129599"/>
                </a:moveTo>
                <a:lnTo>
                  <a:pt x="6466550" y="129599"/>
                </a:lnTo>
                <a:lnTo>
                  <a:pt x="6466550" y="0"/>
                </a:lnTo>
                <a:lnTo>
                  <a:pt x="0" y="0"/>
                </a:lnTo>
                <a:lnTo>
                  <a:pt x="0" y="129599"/>
                </a:lnTo>
                <a:close/>
              </a:path>
            </a:pathLst>
          </a:custGeom>
          <a:solidFill>
            <a:srgbClr val="009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467649" y="10154060"/>
            <a:ext cx="1092835" cy="130175"/>
          </a:xfrm>
          <a:custGeom>
            <a:avLst/>
            <a:gdLst/>
            <a:ahLst/>
            <a:cxnLst/>
            <a:rect l="l" t="t" r="r" b="b"/>
            <a:pathLst>
              <a:path w="1092834" h="130175">
                <a:moveTo>
                  <a:pt x="0" y="0"/>
                </a:moveTo>
                <a:lnTo>
                  <a:pt x="1092350" y="0"/>
                </a:lnTo>
                <a:lnTo>
                  <a:pt x="1092350" y="129599"/>
                </a:lnTo>
                <a:lnTo>
                  <a:pt x="0" y="129599"/>
                </a:lnTo>
                <a:lnTo>
                  <a:pt x="0" y="0"/>
                </a:lnTo>
                <a:close/>
              </a:path>
            </a:pathLst>
          </a:custGeom>
          <a:solidFill>
            <a:srgbClr val="B92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4070" y="10186801"/>
            <a:ext cx="1120775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思源黑体 Regular"/>
                <a:cs typeface="思源黑体 Regular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>
                <a:latin typeface="思源黑体 Regular"/>
                <a:cs typeface="思源黑体 Regular"/>
              </a:rPr>
              <a:t>7 </a:t>
            </a:r>
            <a:r>
              <a:rPr dirty="0"/>
              <a:t>系列交换机产品规格书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865165" y="10171975"/>
            <a:ext cx="107315" cy="140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5.xml"/><Relationship Id="rId7" Type="http://schemas.openxmlformats.org/officeDocument/2006/relationships/image" Target="../media/image3.png"/><Relationship Id="rId6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5.png"/><Relationship Id="rId10" Type="http://schemas.openxmlformats.org/officeDocument/2006/relationships/tags" Target="../tags/tag6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6.png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6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文本框 82"/>
          <p:cNvSpPr txBox="1"/>
          <p:nvPr/>
        </p:nvSpPr>
        <p:spPr>
          <a:xfrm>
            <a:off x="425450" y="3860800"/>
            <a:ext cx="7019925" cy="1255395"/>
          </a:xfrm>
          <a:prstGeom prst="rect">
            <a:avLst/>
          </a:prstGeom>
          <a:noFill/>
        </p:spPr>
        <p:txBody>
          <a:bodyPr wrap="square" rIns="90000" rtlCol="0">
            <a:noAutofit/>
          </a:bodyPr>
          <a:lstStyle/>
          <a:p>
            <a:pPr>
              <a:lnSpc>
                <a:spcPct val="150000"/>
              </a:lnSpc>
            </a:pPr>
            <a:r>
              <a:rPr sz="1000" b="1">
                <a:solidFill>
                  <a:schemeClr val="tx1"/>
                </a:solidFill>
                <a:sym typeface="+mn-ea"/>
              </a:rPr>
              <a:t> </a:t>
            </a:r>
            <a:r>
              <a:rPr sz="1000" b="1">
                <a:solidFill>
                  <a:schemeClr val="tx1"/>
                </a:solidFill>
                <a:sym typeface="+mn-ea"/>
              </a:rPr>
              <a:t>Fiber Media Converter Series</a:t>
            </a:r>
            <a:r>
              <a:rPr sz="1000">
                <a:solidFill>
                  <a:schemeClr val="tx1"/>
                </a:solidFill>
                <a:sym typeface="+mn-ea"/>
              </a:rPr>
              <a:t> </a:t>
            </a:r>
            <a:r>
              <a:rPr sz="1000">
                <a:sym typeface="+mn-ea"/>
              </a:rPr>
              <a:t>is a</a:t>
            </a:r>
            <a:r>
              <a:rPr lang="en-US" sz="1000">
                <a:sym typeface="+mn-ea"/>
              </a:rPr>
              <a:t> </a:t>
            </a:r>
            <a:r>
              <a:rPr sz="1000">
                <a:sym typeface="+mn-ea"/>
              </a:rPr>
              <a:t>1000</a:t>
            </a:r>
            <a:r>
              <a:rPr lang="en-US" sz="1000">
                <a:sym typeface="+mn-ea"/>
              </a:rPr>
              <a:t>M</a:t>
            </a:r>
            <a:r>
              <a:rPr sz="1000">
                <a:sym typeface="+mn-ea"/>
              </a:rPr>
              <a:t>  fiber transceiver with one</a:t>
            </a:r>
            <a:r>
              <a:rPr lang="en-US" sz="1000">
                <a:sym typeface="+mn-ea"/>
              </a:rPr>
              <a:t> </a:t>
            </a:r>
            <a:r>
              <a:rPr lang="en-US" sz="1000">
                <a:sym typeface="+mn-ea"/>
              </a:rPr>
              <a:t>100M or </a:t>
            </a:r>
            <a:r>
              <a:rPr sz="1000">
                <a:sym typeface="+mn-ea"/>
              </a:rPr>
              <a:t>1000Base-T (x) adaptive Ethernet RJ45 interface. It can help users realize the functions</a:t>
            </a:r>
            <a:r>
              <a:rPr lang="en-US" sz="1000">
                <a:sym typeface="+mn-ea"/>
              </a:rPr>
              <a:t> </a:t>
            </a:r>
            <a:r>
              <a:rPr sz="1000">
                <a:sym typeface="+mn-ea"/>
              </a:rPr>
              <a:t>of Ethernet data exchange, aggregation and long-distance optical transmission. The</a:t>
            </a:r>
            <a:r>
              <a:rPr lang="en-US" sz="1000">
                <a:sym typeface="+mn-ea"/>
              </a:rPr>
              <a:t> </a:t>
            </a:r>
            <a:r>
              <a:rPr sz="1000">
                <a:sym typeface="+mn-ea"/>
              </a:rPr>
              <a:t>equipment adopts fan free and low-power design, which has the advantages of</a:t>
            </a:r>
            <a:r>
              <a:rPr lang="en-US" sz="1000">
                <a:sym typeface="+mn-ea"/>
              </a:rPr>
              <a:t> </a:t>
            </a:r>
            <a:r>
              <a:rPr sz="1000">
                <a:sym typeface="+mn-ea"/>
              </a:rPr>
              <a:t>convenient use, small volume and simple maintenance. The product design meets the</a:t>
            </a:r>
            <a:r>
              <a:rPr lang="en-US" sz="1000">
                <a:sym typeface="+mn-ea"/>
              </a:rPr>
              <a:t> </a:t>
            </a:r>
            <a:r>
              <a:rPr sz="1000">
                <a:sym typeface="+mn-ea"/>
              </a:rPr>
              <a:t>Ethernet standard, and the performance is stable and reliable. The equipment can be</a:t>
            </a:r>
            <a:r>
              <a:rPr lang="en-US" sz="1000">
                <a:sym typeface="+mn-ea"/>
              </a:rPr>
              <a:t> </a:t>
            </a:r>
            <a:r>
              <a:rPr sz="1000">
                <a:sym typeface="+mn-ea"/>
              </a:rPr>
              <a:t>widely used in various broadband data transmission fields such as intelligent</a:t>
            </a:r>
            <a:r>
              <a:rPr lang="en-US" sz="1000">
                <a:sym typeface="+mn-ea"/>
              </a:rPr>
              <a:t> </a:t>
            </a:r>
            <a:r>
              <a:rPr sz="1000">
                <a:sym typeface="+mn-ea"/>
              </a:rPr>
              <a:t>transportation, telecommunications, security, finance and securities, customs, shipping, electric power, water conservancy and oil field.</a:t>
            </a:r>
            <a:endParaRPr sz="1000">
              <a:sym typeface="+mn-ea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953085"/>
            <a:ext cx="6468110" cy="864235"/>
          </a:xfrm>
          <a:custGeom>
            <a:avLst/>
            <a:gdLst/>
            <a:ahLst/>
            <a:cxnLst/>
            <a:rect l="l" t="t" r="r" b="b"/>
            <a:pathLst>
              <a:path w="6468110" h="864235">
                <a:moveTo>
                  <a:pt x="0" y="864000"/>
                </a:moveTo>
                <a:lnTo>
                  <a:pt x="6467648" y="864000"/>
                </a:lnTo>
                <a:lnTo>
                  <a:pt x="6467648" y="0"/>
                </a:lnTo>
                <a:lnTo>
                  <a:pt x="0" y="0"/>
                </a:lnTo>
                <a:lnTo>
                  <a:pt x="0" y="864000"/>
                </a:lnTo>
                <a:close/>
              </a:path>
            </a:pathLst>
          </a:custGeom>
          <a:solidFill>
            <a:srgbClr val="2A7F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990" y="1100455"/>
            <a:ext cx="6420485" cy="601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000" b="1" dirty="0" smtClean="0">
                <a:solidFill>
                  <a:srgbClr val="FFFFFF"/>
                </a:solidFill>
                <a:latin typeface="思源黑体 CN Bold" panose="020B0800000000000000" charset="-122"/>
                <a:cs typeface="思源黑体 CN Bold" panose="020B0800000000000000" charset="-122"/>
              </a:rPr>
              <a:t>Fiber Media Converter Series Datasheet</a:t>
            </a:r>
            <a:r>
              <a:rPr sz="1000" b="1" dirty="0" smtClean="0">
                <a:solidFill>
                  <a:srgbClr val="FFFFFF"/>
                </a:solidFill>
                <a:latin typeface="思源黑体 CN Bold" panose="020B0800000000000000" charset="-122"/>
                <a:cs typeface="思源黑体 CN Bold" panose="020B0800000000000000" charset="-122"/>
              </a:rPr>
              <a:t> </a:t>
            </a:r>
            <a:r>
              <a:rPr sz="1000" b="1" dirty="0">
                <a:solidFill>
                  <a:srgbClr val="FFFFFF"/>
                </a:solidFill>
                <a:latin typeface="思源黑体 CN Bold" panose="020B0800000000000000" charset="-122"/>
                <a:cs typeface="思源黑体 CN Bold" panose="020B0800000000000000" charset="-122"/>
              </a:rPr>
              <a:t>|</a:t>
            </a:r>
            <a:r>
              <a:rPr lang="en-US" sz="1000" b="1" dirty="0">
                <a:solidFill>
                  <a:srgbClr val="FFFFFF"/>
                </a:solidFill>
                <a:latin typeface="思源黑体 CN Bold" panose="020B0800000000000000" charset="-122"/>
                <a:cs typeface="思源黑体 CN Bold" panose="020B0800000000000000" charset="-122"/>
              </a:rPr>
              <a:t> S111-S20A/B, S111-S20, S211-S20, S211-S20A/B, S211-S03A/B</a:t>
            </a:r>
            <a:endParaRPr lang="en-US" sz="1000" b="1" dirty="0">
              <a:solidFill>
                <a:srgbClr val="FFFFFF"/>
              </a:solidFill>
              <a:latin typeface="思源黑体 CN Bold" panose="020B0800000000000000" charset="-122"/>
              <a:cs typeface="思源黑体 CN Bold" panose="020B0800000000000000" charset="-122"/>
            </a:endParaRPr>
          </a:p>
          <a:p>
            <a:pPr marL="12700">
              <a:lnSpc>
                <a:spcPct val="100000"/>
              </a:lnSpc>
            </a:pPr>
            <a:r>
              <a:rPr lang="en-US" b="1" dirty="0" smtClean="0">
                <a:solidFill>
                  <a:srgbClr val="FFFFFF"/>
                </a:solidFill>
                <a:latin typeface="思源黑体 CN Bold" panose="020B0800000000000000" charset="-122"/>
                <a:cs typeface="思源黑体 CN Bold" panose="020B0800000000000000" charset="-122"/>
                <a:sym typeface="+mn-ea"/>
              </a:rPr>
              <a:t>Fiber Media Converter</a:t>
            </a:r>
            <a:endParaRPr lang="zh-CN" altLang="en-US" b="1" dirty="0">
              <a:solidFill>
                <a:srgbClr val="FFFFFF"/>
              </a:solidFill>
              <a:latin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67649" y="953085"/>
            <a:ext cx="1092835" cy="864235"/>
          </a:xfrm>
          <a:custGeom>
            <a:avLst/>
            <a:gdLst/>
            <a:ahLst/>
            <a:cxnLst/>
            <a:rect l="l" t="t" r="r" b="b"/>
            <a:pathLst>
              <a:path w="1092834" h="864235">
                <a:moveTo>
                  <a:pt x="0" y="0"/>
                </a:moveTo>
                <a:lnTo>
                  <a:pt x="1092350" y="0"/>
                </a:lnTo>
                <a:lnTo>
                  <a:pt x="1092350" y="864000"/>
                </a:lnTo>
                <a:lnTo>
                  <a:pt x="0" y="864000"/>
                </a:lnTo>
                <a:lnTo>
                  <a:pt x="0" y="0"/>
                </a:lnTo>
                <a:close/>
              </a:path>
            </a:pathLst>
          </a:custGeom>
          <a:solidFill>
            <a:srgbClr val="B92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18756" y="3665508"/>
            <a:ext cx="6459855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 err="1" smtClean="0">
                <a:solidFill>
                  <a:srgbClr val="0099D9"/>
                </a:solidFill>
                <a:latin typeface="思源黑体 Regular"/>
                <a:cs typeface="思源黑体 Regular"/>
              </a:rPr>
              <a:t>Product Overview</a:t>
            </a:r>
            <a:endParaRPr lang="en-US" sz="800" dirty="0" err="1" smtClean="0">
              <a:solidFill>
                <a:srgbClr val="0099D9"/>
              </a:solidFill>
              <a:latin typeface="思源黑体 Regular"/>
              <a:cs typeface="思源黑体 Regular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7731" y="5467395"/>
            <a:ext cx="2143760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dirty="0" err="1" smtClean="0">
                <a:solidFill>
                  <a:srgbClr val="0099D9"/>
                </a:solidFill>
                <a:latin typeface="思源黑体 Regular"/>
                <a:cs typeface="思源黑体 Regular"/>
              </a:rPr>
              <a:t>Key Features</a:t>
            </a:r>
            <a:endParaRPr dirty="0" err="1" smtClean="0">
              <a:solidFill>
                <a:srgbClr val="0099D9"/>
              </a:solidFill>
              <a:latin typeface="思源黑体 Regular"/>
              <a:cs typeface="思源黑体 Regular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7850" y="5956300"/>
            <a:ext cx="6156325" cy="166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 indent="-171450" fontAlgn="auto">
              <a:lnSpc>
                <a:spcPct val="200000"/>
              </a:lnSpc>
              <a:buClr>
                <a:srgbClr val="C10000"/>
              </a:buClr>
              <a:buFont typeface="Wingdings" panose="05000000000000000000" charset="0"/>
              <a:buChar char="n"/>
            </a:pPr>
            <a:r>
              <a:rPr sz="900">
                <a:latin typeface="+mn-ea"/>
                <a:cs typeface="+mn-ea"/>
                <a:sym typeface="+mn-ea"/>
              </a:rPr>
              <a:t>Supports three packet frame forwarding modes: store and forward</a:t>
            </a:r>
            <a:r>
              <a:rPr lang="en-US" sz="900">
                <a:latin typeface="+mn-ea"/>
                <a:cs typeface="+mn-ea"/>
                <a:sym typeface="+mn-ea"/>
              </a:rPr>
              <a:t> mode,</a:t>
            </a:r>
            <a:r>
              <a:rPr sz="900">
                <a:latin typeface="+mn-ea"/>
                <a:cs typeface="+mn-ea"/>
                <a:sym typeface="+mn-ea"/>
              </a:rPr>
              <a:t> modifiedcut-through</a:t>
            </a:r>
            <a:r>
              <a:rPr lang="en-US" sz="900">
                <a:latin typeface="+mn-ea"/>
                <a:cs typeface="+mn-ea"/>
                <a:sym typeface="+mn-ea"/>
              </a:rPr>
              <a:t> mode and </a:t>
            </a:r>
            <a:r>
              <a:rPr sz="900">
                <a:latin typeface="+mn-ea"/>
                <a:cs typeface="+mn-ea"/>
                <a:sym typeface="+mn-ea"/>
              </a:rPr>
              <a:t>pure converter" forwarding mode, limited delay reduction</a:t>
            </a:r>
            <a:endParaRPr sz="900">
              <a:latin typeface="+mn-ea"/>
              <a:cs typeface="+mn-ea"/>
              <a:sym typeface="+mn-ea"/>
            </a:endParaRPr>
          </a:p>
          <a:p>
            <a:pPr marL="171450" indent="-171450" fontAlgn="auto">
              <a:lnSpc>
                <a:spcPct val="200000"/>
              </a:lnSpc>
              <a:buClr>
                <a:srgbClr val="C10000"/>
              </a:buClr>
              <a:buFont typeface="Wingdings" panose="05000000000000000000" charset="0"/>
              <a:buChar char="n"/>
            </a:pPr>
            <a:r>
              <a:rPr sz="900">
                <a:latin typeface="+mn-ea"/>
                <a:cs typeface="+mn-ea"/>
                <a:sym typeface="+mn-ea"/>
              </a:rPr>
              <a:t>Supports the Link Fault Pass Through function</a:t>
            </a:r>
            <a:endParaRPr lang="en-US" sz="900">
              <a:latin typeface="+mn-ea"/>
              <a:cs typeface="+mn-ea"/>
              <a:sym typeface="+mn-ea"/>
            </a:endParaRPr>
          </a:p>
          <a:p>
            <a:pPr marL="171450" indent="-171450" fontAlgn="auto">
              <a:lnSpc>
                <a:spcPct val="200000"/>
              </a:lnSpc>
              <a:buClr>
                <a:srgbClr val="C10000"/>
              </a:buClr>
              <a:buFont typeface="Wingdings" panose="05000000000000000000" charset="0"/>
              <a:buChar char="n"/>
            </a:pPr>
            <a:r>
              <a:rPr sz="900">
                <a:latin typeface="+mn-ea"/>
                <a:cs typeface="+mn-ea"/>
                <a:sym typeface="+mn-ea"/>
              </a:rPr>
              <a:t>Supports</a:t>
            </a:r>
            <a:r>
              <a:rPr lang="en-US" sz="900">
                <a:latin typeface="+mn-ea"/>
                <a:cs typeface="+mn-ea"/>
                <a:sym typeface="+mn-ea"/>
              </a:rPr>
              <a:t> </a:t>
            </a:r>
            <a:r>
              <a:rPr lang="en-US" sz="900">
                <a:latin typeface="+mn-ea"/>
                <a:cs typeface="+mn-ea"/>
                <a:sym typeface="+mn-ea"/>
              </a:rPr>
              <a:t>Far End Fault function</a:t>
            </a:r>
            <a:endParaRPr lang="en-US" sz="900">
              <a:latin typeface="+mn-ea"/>
              <a:cs typeface="+mn-ea"/>
              <a:sym typeface="+mn-ea"/>
            </a:endParaRPr>
          </a:p>
          <a:p>
            <a:pPr marL="171450" indent="-171450" fontAlgn="auto">
              <a:lnSpc>
                <a:spcPct val="200000"/>
              </a:lnSpc>
              <a:buClr>
                <a:srgbClr val="C10000"/>
              </a:buClr>
              <a:buFont typeface="Wingdings" panose="05000000000000000000" charset="0"/>
              <a:buChar char="n"/>
            </a:pPr>
            <a:r>
              <a:rPr lang="en-US" sz="900">
                <a:latin typeface="+mn-ea"/>
                <a:cs typeface="+mn-ea"/>
                <a:sym typeface="+mn-ea"/>
              </a:rPr>
              <a:t>Supports 1600Byte long data packet transmission.</a:t>
            </a:r>
            <a:endParaRPr lang="en-US" sz="900">
              <a:latin typeface="+mn-ea"/>
              <a:cs typeface="+mn-ea"/>
              <a:sym typeface="+mn-ea"/>
            </a:endParaRPr>
          </a:p>
          <a:p>
            <a:pPr marL="171450" indent="-171450" fontAlgn="auto">
              <a:lnSpc>
                <a:spcPct val="200000"/>
              </a:lnSpc>
              <a:buClr>
                <a:srgbClr val="C10000"/>
              </a:buClr>
              <a:buFont typeface="Wingdings" panose="05000000000000000000" charset="0"/>
              <a:buChar char="n"/>
            </a:pPr>
            <a:r>
              <a:rPr lang="en-US" sz="900">
                <a:latin typeface="+mn-ea"/>
                <a:cs typeface="+mn-ea"/>
                <a:sym typeface="+mn-ea"/>
              </a:rPr>
              <a:t>Supports the AUTO-MDI-MDIX function of network ports</a:t>
            </a:r>
            <a:endParaRPr lang="en-US" sz="900">
              <a:latin typeface="+mn-ea"/>
              <a:cs typeface="+mn-ea"/>
              <a:sym typeface="+mn-ea"/>
            </a:endParaRPr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xfrm>
            <a:off x="6865165" y="10147300"/>
            <a:ext cx="107315" cy="140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77" name="object 77"/>
          <p:cNvSpPr txBox="1">
            <a:spLocks noGrp="1"/>
          </p:cNvSpPr>
          <p:nvPr>
            <p:ph type="ftr" sz="quarter" idx="5"/>
          </p:nvPr>
        </p:nvSpPr>
        <p:spPr>
          <a:xfrm>
            <a:off x="523875" y="10161905"/>
            <a:ext cx="2266315" cy="12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 smtClean="0">
                <a:solidFill>
                  <a:srgbClr val="FFFFFF"/>
                </a:solidFill>
                <a:latin typeface="思源黑体 CN Bold" panose="020B0800000000000000" charset="-122"/>
                <a:cs typeface="思源黑体 CN Bold" panose="020B0800000000000000" charset="-122"/>
                <a:sym typeface="+mn-ea"/>
              </a:rPr>
              <a:t>Fiber Media Converter</a:t>
            </a:r>
            <a:r>
              <a:rPr lang="en-US" dirty="0"/>
              <a:t> Datasheet</a:t>
            </a:r>
            <a:endParaRPr lang="en-US" dirty="0"/>
          </a:p>
        </p:txBody>
      </p:sp>
      <p:pic>
        <p:nvPicPr>
          <p:cNvPr id="14339" name="图片 30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635" y="3182620"/>
            <a:ext cx="7565390" cy="371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577850" y="8394700"/>
            <a:ext cx="37846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1450" indent="-171450">
              <a:lnSpc>
                <a:spcPct val="200000"/>
              </a:lnSpc>
              <a:buClr>
                <a:srgbClr val="B92928"/>
              </a:buClr>
              <a:buFont typeface="Wingdings" panose="05000000000000000000" charset="0"/>
              <a:buChar char="n"/>
            </a:pPr>
            <a:r>
              <a:rPr lang="en-US" sz="900">
                <a:latin typeface="+mn-ea"/>
                <a:cs typeface="+mn-ea"/>
              </a:rPr>
              <a:t>IEEE 802.3</a:t>
            </a:r>
            <a:endParaRPr lang="en-US" sz="900">
              <a:latin typeface="+mn-ea"/>
              <a:cs typeface="+mn-ea"/>
            </a:endParaRPr>
          </a:p>
          <a:p>
            <a:pPr marL="171450" indent="-171450">
              <a:lnSpc>
                <a:spcPct val="200000"/>
              </a:lnSpc>
              <a:buClr>
                <a:srgbClr val="B92928"/>
              </a:buClr>
              <a:buFont typeface="Wingdings" panose="05000000000000000000" charset="0"/>
              <a:buChar char="n"/>
            </a:pPr>
            <a:r>
              <a:rPr lang="en-US" sz="900">
                <a:latin typeface="+mn-ea"/>
                <a:cs typeface="+mn-ea"/>
              </a:rPr>
              <a:t>IEEE 802.3u</a:t>
            </a:r>
            <a:endParaRPr lang="en-US" sz="900">
              <a:latin typeface="+mn-ea"/>
              <a:cs typeface="+mn-ea"/>
            </a:endParaRPr>
          </a:p>
          <a:p>
            <a:pPr marL="171450" indent="-171450">
              <a:lnSpc>
                <a:spcPct val="200000"/>
              </a:lnSpc>
              <a:buClr>
                <a:srgbClr val="B92928"/>
              </a:buClr>
              <a:buFont typeface="Wingdings" panose="05000000000000000000" charset="0"/>
              <a:buChar char="n"/>
            </a:pPr>
            <a:r>
              <a:rPr lang="en-US" sz="900">
                <a:latin typeface="+mn-ea"/>
                <a:cs typeface="+mn-ea"/>
              </a:rPr>
              <a:t>IEEE 802.3x</a:t>
            </a:r>
            <a:endParaRPr lang="en-US" sz="900">
              <a:latin typeface="+mn-ea"/>
              <a:cs typeface="+mn-ea"/>
            </a:endParaRPr>
          </a:p>
        </p:txBody>
      </p:sp>
      <p:sp>
        <p:nvSpPr>
          <p:cNvPr id="8" name="object 19"/>
          <p:cNvSpPr txBox="1"/>
          <p:nvPr>
            <p:custDataLst>
              <p:tags r:id="rId3"/>
            </p:custDataLst>
          </p:nvPr>
        </p:nvSpPr>
        <p:spPr>
          <a:xfrm>
            <a:off x="653931" y="7911510"/>
            <a:ext cx="2143760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3335">
              <a:lnSpc>
                <a:spcPct val="100000"/>
              </a:lnSpc>
            </a:pPr>
            <a:r>
              <a:rPr dirty="0" err="1" smtClean="0">
                <a:solidFill>
                  <a:srgbClr val="0099D9"/>
                </a:solidFill>
                <a:latin typeface="思源黑体 Regular"/>
                <a:cs typeface="思源黑体 Regular"/>
              </a:rPr>
              <a:t>Standard</a:t>
            </a:r>
            <a:endParaRPr dirty="0" err="1" smtClean="0">
              <a:solidFill>
                <a:srgbClr val="0099D9"/>
              </a:solidFill>
              <a:latin typeface="思源黑体 Regular"/>
              <a:cs typeface="思源黑体 Regular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11628" t="11814"/>
          <a:stretch>
            <a:fillRect/>
          </a:stretch>
        </p:blipFill>
        <p:spPr>
          <a:xfrm>
            <a:off x="4236085" y="2146300"/>
            <a:ext cx="1930400" cy="13982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210435" y="1865630"/>
            <a:ext cx="2281555" cy="1678940"/>
          </a:xfrm>
          <a:prstGeom prst="rect">
            <a:avLst/>
          </a:prstGeom>
        </p:spPr>
      </p:pic>
      <p:pic>
        <p:nvPicPr>
          <p:cNvPr id="12" name="图片 11" descr="千兆单纤英文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21222" t="28294"/>
          <a:stretch>
            <a:fillRect/>
          </a:stretch>
        </p:blipFill>
        <p:spPr>
          <a:xfrm>
            <a:off x="5760085" y="1993900"/>
            <a:ext cx="2545715" cy="1737995"/>
          </a:xfrm>
          <a:prstGeom prst="rect">
            <a:avLst/>
          </a:prstGeom>
        </p:spPr>
      </p:pic>
      <p:pic>
        <p:nvPicPr>
          <p:cNvPr id="101" name="图片 100"/>
          <p:cNvPicPr/>
          <p:nvPr>
            <p:custDataLst>
              <p:tags r:id="rId10"/>
            </p:custDataLst>
          </p:nvPr>
        </p:nvPicPr>
        <p:blipFill>
          <a:blip r:embed="rId11"/>
          <a:srcRect l="8825" t="17970" r="15885" b="15077"/>
          <a:stretch>
            <a:fillRect/>
          </a:stretch>
        </p:blipFill>
        <p:spPr>
          <a:xfrm>
            <a:off x="121285" y="1817370"/>
            <a:ext cx="2600325" cy="17341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210" y="927100"/>
            <a:ext cx="4074160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>
                <a:solidFill>
                  <a:srgbClr val="0099D9"/>
                </a:solidFill>
              </a:rPr>
              <a:t>Technical Parameter</a:t>
            </a:r>
            <a:endParaRPr>
              <a:solidFill>
                <a:srgbClr val="0099D9"/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6865165" y="10147300"/>
            <a:ext cx="107315" cy="140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pic>
        <p:nvPicPr>
          <p:cNvPr id="7" name="图片 6" descr="鸿升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520815" y="165735"/>
            <a:ext cx="526415" cy="618490"/>
          </a:xfrm>
          <a:prstGeom prst="rect">
            <a:avLst/>
          </a:prstGeom>
        </p:spPr>
      </p:pic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146050" y="1635982"/>
          <a:ext cx="7239000" cy="4533900"/>
        </p:xfrm>
        <a:graphic>
          <a:graphicData uri="http://schemas.openxmlformats.org/drawingml/2006/table">
            <a:tbl>
              <a:tblPr/>
              <a:tblGrid>
                <a:gridCol w="1507490"/>
                <a:gridCol w="1111885"/>
                <a:gridCol w="1130300"/>
                <a:gridCol w="1037590"/>
                <a:gridCol w="1204595"/>
                <a:gridCol w="1247140"/>
              </a:tblGrid>
              <a:tr h="3651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Model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Times New Roman" panose="02020603050405020304" charset="-52"/>
                        </a:rPr>
                        <a:t>S111-S20A/B</a:t>
                      </a:r>
                      <a:endParaRPr lang="en-US" altLang="en-US" sz="1000" b="1">
                        <a:solidFill>
                          <a:srgbClr val="FFFFFF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Times New Roman" panose="02020603050405020304" charset="-52"/>
                        </a:rPr>
                        <a:t>S111-S20</a:t>
                      </a:r>
                      <a:endParaRPr lang="en-US" altLang="en-US" sz="1000" b="1">
                        <a:solidFill>
                          <a:srgbClr val="FFFFFF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Times New Roman" panose="02020603050405020304" charset="-52"/>
                        </a:rPr>
                        <a:t>S211-S20</a:t>
                      </a:r>
                      <a:endParaRPr lang="en-US" altLang="en-US" sz="1000" b="1">
                        <a:solidFill>
                          <a:srgbClr val="FFFFFF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Times New Roman" panose="02020603050405020304" charset="-52"/>
                        </a:rPr>
                        <a:t>S211-S20A/B</a:t>
                      </a:r>
                      <a:endParaRPr lang="en-US" altLang="en-US" sz="1000" b="1">
                        <a:solidFill>
                          <a:srgbClr val="FFFFFF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Times New Roman" panose="02020603050405020304" charset="-52"/>
                        </a:rPr>
                        <a:t>S211-S03A/B</a:t>
                      </a:r>
                      <a:endParaRPr lang="en-US" altLang="en-US" sz="1000" b="1">
                        <a:solidFill>
                          <a:srgbClr val="FFFFFF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997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Ports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404040"/>
                          </a:solidFill>
                          <a:latin typeface="Times New Roman" panose="02020603050405020304" charset="-52"/>
                        </a:rPr>
                        <a:t>1x10/100 Mbps+1G SC</a:t>
                      </a:r>
                      <a:endParaRPr lang="en-US" sz="900" b="0">
                        <a:solidFill>
                          <a:srgbClr val="40404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404040"/>
                          </a:solidFill>
                          <a:latin typeface="Times New Roman" panose="02020603050405020304" charset="-52"/>
                        </a:rPr>
                        <a:t>1x10/100/1000 Mbps+1G SC</a:t>
                      </a:r>
                      <a:endParaRPr lang="en-US" sz="900" b="0">
                        <a:solidFill>
                          <a:srgbClr val="40404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</a:tr>
              <a:tr h="2997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Mode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Single mode Single fiber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Single mode  Dual Fiber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Single mode Dual Fiber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Single mode </a:t>
                      </a:r>
                      <a:endParaRPr lang="en-US" sz="1200" b="0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Single fiber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Single mode </a:t>
                      </a:r>
                      <a:endParaRPr lang="en-US" sz="1200" b="0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Single fiber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</a:tr>
              <a:tr h="3556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Wavelength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TX 1310nm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RX 1550nm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</a:tr>
              <a:tr h="3562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Transmission Distance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20 km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3 km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</a:tr>
              <a:tr h="3086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Power Supply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DC 5V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</a:tr>
              <a:tr h="2908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MAC Address table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4K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</a:tr>
              <a:tr h="3556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Operating Temperature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-40°C~+75°C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</a:tr>
              <a:tr h="3556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MBTF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10W h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</a:tr>
              <a:tr h="3556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900" b="1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Error Rate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gridSpan="5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900" b="0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&lt;1/1000000000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</a:tr>
              <a:tr h="355600">
                <a:tc>
                  <a:txBody>
                    <a:bodyPr/>
                    <a:p>
                      <a:pPr marL="66675" algn="ctr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231916"/>
                          </a:solidFill>
                          <a:cs typeface="思源黑体 Regular"/>
                          <a:sym typeface="+mn-ea"/>
                        </a:rPr>
                        <a:t>Power</a:t>
                      </a:r>
                      <a:r>
                        <a:rPr lang="en-US" sz="900" b="1" dirty="0">
                          <a:solidFill>
                            <a:srgbClr val="231916"/>
                          </a:solidFill>
                          <a:cs typeface="思源黑体 Regular"/>
                          <a:sym typeface="+mn-ea"/>
                        </a:rPr>
                        <a:t> </a:t>
                      </a:r>
                      <a:r>
                        <a:rPr sz="900" b="1" dirty="0">
                          <a:solidFill>
                            <a:srgbClr val="231916"/>
                          </a:solidFill>
                          <a:cs typeface="思源黑体 Regular"/>
                          <a:sym typeface="+mn-ea"/>
                        </a:rPr>
                        <a:t>Consumption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900" b="0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＜</a:t>
                      </a:r>
                      <a:r>
                        <a:rPr lang="en-US" altLang="zh-CN" sz="900" b="0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4</a:t>
                      </a:r>
                      <a:r>
                        <a:rPr lang="en-US" altLang="en-US" sz="900" b="0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W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</a:tr>
              <a:tr h="355600">
                <a:tc>
                  <a:txBody>
                    <a:bodyPr/>
                    <a:p>
                      <a:pPr marL="66675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en-US" sz="900" b="1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Relative Humidity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gridSpan="5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900" b="0">
                          <a:solidFill>
                            <a:srgbClr val="000000"/>
                          </a:solidFill>
                          <a:latin typeface="Times New Roman" panose="02020603050405020304" charset="-52"/>
                          <a:sym typeface="+mn-ea"/>
                        </a:rPr>
                        <a:t>5 ~ 95% (no frost)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</a:tr>
              <a:tr h="355600">
                <a:tc>
                  <a:txBody>
                    <a:bodyPr/>
                    <a:p>
                      <a:pPr marL="66675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en-US" sz="900" b="1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Size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900" b="0">
                          <a:solidFill>
                            <a:srgbClr val="000000"/>
                          </a:solidFill>
                          <a:latin typeface="Times New Roman" panose="02020603050405020304" charset="-52"/>
                        </a:rPr>
                        <a:t>94.5mm×71.5mm×25.8mm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Times New Roman" panose="02020603050405020304" charset="-52"/>
                      </a:endParaRPr>
                    </a:p>
                  </a:txBody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 marL="12700" marR="12700" marT="12700" vert="horz" anchor="ctr" anchorCtr="0">
                    <a:lnL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sp>
        <p:nvSpPr>
          <p:cNvPr id="5" name="object 77"/>
          <p:cNvSpPr txBox="1">
            <a:spLocks noGrp="1"/>
          </p:cNvSpPr>
          <p:nvPr>
            <p:ph type="ftr" sz="quarter" idx="5"/>
            <p:custDataLst>
              <p:tags r:id="rId4"/>
            </p:custDataLst>
          </p:nvPr>
        </p:nvSpPr>
        <p:spPr>
          <a:xfrm>
            <a:off x="523875" y="10161905"/>
            <a:ext cx="2266315" cy="12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</a:pPr>
            <a:r>
              <a:rPr lang="en-US" dirty="0" smtClean="0">
                <a:solidFill>
                  <a:srgbClr val="FFFFFF"/>
                </a:solidFill>
                <a:latin typeface="思源黑体 CN Bold" panose="020B0800000000000000" charset="-122"/>
                <a:cs typeface="思源黑体 CN Bold" panose="020B0800000000000000" charset="-122"/>
                <a:sym typeface="+mn-ea"/>
              </a:rPr>
              <a:t>Fiber Media Converter</a:t>
            </a:r>
            <a:r>
              <a:rPr lang="en-US" dirty="0"/>
              <a:t> Datasheet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850" y="698500"/>
            <a:ext cx="6092190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>
                <a:solidFill>
                  <a:srgbClr val="0099D9"/>
                </a:solidFill>
              </a:rPr>
              <a:t>Package Content</a:t>
            </a:r>
            <a:endParaRPr>
              <a:solidFill>
                <a:srgbClr val="0099D9"/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6865165" y="10147300"/>
            <a:ext cx="107315" cy="140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pic>
        <p:nvPicPr>
          <p:cNvPr id="7" name="图片 6" descr="鸿升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520815" y="165735"/>
            <a:ext cx="526415" cy="618490"/>
          </a:xfrm>
          <a:prstGeom prst="rect">
            <a:avLst/>
          </a:prstGeom>
        </p:spPr>
      </p:pic>
      <p:sp>
        <p:nvSpPr>
          <p:cNvPr id="6" name="object 2"/>
          <p:cNvSpPr txBox="1"/>
          <p:nvPr>
            <p:custDataLst>
              <p:tags r:id="rId3"/>
            </p:custDataLst>
          </p:nvPr>
        </p:nvSpPr>
        <p:spPr>
          <a:xfrm>
            <a:off x="523875" y="4051300"/>
            <a:ext cx="4074160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</a:pPr>
            <a:r>
              <a:rPr>
                <a:solidFill>
                  <a:srgbClr val="0099D9"/>
                </a:solidFill>
              </a:rPr>
              <a:t>Ordering Information </a:t>
            </a:r>
            <a:endParaRPr>
              <a:solidFill>
                <a:srgbClr val="0099D9"/>
              </a:solidFill>
            </a:endParaRPr>
          </a:p>
        </p:txBody>
      </p:sp>
      <p:graphicFrame>
        <p:nvGraphicFramePr>
          <p:cNvPr id="9" name="object 16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523240" y="4660900"/>
          <a:ext cx="6524625" cy="3582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7715"/>
                <a:gridCol w="4486910"/>
              </a:tblGrid>
              <a:tr h="1803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Product Model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350" marR="6350" marT="0" marB="0" vert="horz" anchor="b" anchorCtr="0">
                    <a:lnL w="9525" cap="flat" cmpd="sng" algn="ctr">
                      <a:solidFill>
                        <a:srgbClr val="4C4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C4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C4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FB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Descriptions</a:t>
                      </a:r>
                      <a:endParaRPr lang="en-US" altLang="en-US" sz="900" b="1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350" marR="6350" marT="0" marB="0" vert="horz" anchor="b" anchorCtr="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C4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C4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C4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FB9"/>
                    </a:solidFill>
                  </a:tcPr>
                </a:tc>
              </a:tr>
              <a:tr h="5219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Times New Roman" panose="02020603050405020304" charset="-52"/>
                          <a:sym typeface="+mn-ea"/>
                        </a:rPr>
                        <a:t>S111-S20A/B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charset="-52"/>
                        <a:cs typeface="+mn-lt"/>
                        <a:sym typeface="+mn-ea"/>
                      </a:endParaRPr>
                    </a:p>
                  </a:txBody>
                  <a:tcPr marL="6350" marR="6350" marT="0" marB="0" vert="horz" anchor="ctr" anchorCtr="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1*10/100M Ethernet interface(RJ45)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*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SC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altLang="en-US" sz="9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*</a:t>
                      </a:r>
                      <a:r>
                        <a:rPr lang="en-US" altLang="en-US" sz="9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Pair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 panose="02020603050405020304" charset="-52"/>
                          <a:sym typeface="+mn-ea"/>
                        </a:rPr>
                        <a:t>Single mode </a:t>
                      </a:r>
                      <a:endParaRPr lang="en-US" sz="900">
                        <a:solidFill>
                          <a:srgbClr val="000000"/>
                        </a:solidFill>
                        <a:latin typeface="Times New Roman" panose="02020603050405020304" charset="-52"/>
                        <a:sym typeface="+mn-ea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 panose="02020603050405020304" charset="-52"/>
                          <a:sym typeface="+mn-ea"/>
                        </a:rPr>
                        <a:t>Single fiber</a:t>
                      </a:r>
                      <a:endParaRPr lang="en-US" sz="900">
                        <a:solidFill>
                          <a:srgbClr val="000000"/>
                        </a:solidFill>
                        <a:latin typeface="Times New Roman" panose="02020603050405020304" charset="-52"/>
                        <a:sym typeface="+mn-ea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altLang="en-US" sz="9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20km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350" marR="6350" marT="0" marB="0" vert="horz" anchor="ctr" anchorCtr="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9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Times New Roman" panose="02020603050405020304" charset="-52"/>
                          <a:sym typeface="+mn-ea"/>
                        </a:rPr>
                        <a:t>S111-S20</a:t>
                      </a:r>
                      <a:endParaRPr lang="en-US" altLang="en-US" sz="900" b="1" dirty="0">
                        <a:solidFill>
                          <a:schemeClr val="tx1"/>
                        </a:solidFill>
                        <a:latin typeface="Times New Roman" panose="02020603050405020304" charset="-52"/>
                        <a:cs typeface="+mn-lt"/>
                        <a:sym typeface="+mn-ea"/>
                      </a:endParaRPr>
                    </a:p>
                  </a:txBody>
                  <a:tcPr marL="6350" marR="6350" marT="0" marB="0" vert="horz" anchor="ctr" anchorCtr="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1*10/100M Ethernet interface(RJ45)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1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*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SC</a:t>
                      </a:r>
                      <a:endParaRPr lang="en-US" sz="90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 panose="02020603050405020304" charset="-52"/>
                          <a:sym typeface="+mn-ea"/>
                        </a:rPr>
                        <a:t>Single mode </a:t>
                      </a:r>
                      <a:endParaRPr lang="en-US" sz="900">
                        <a:solidFill>
                          <a:srgbClr val="000000"/>
                        </a:solidFill>
                        <a:latin typeface="Times New Roman" panose="02020603050405020304" charset="-52"/>
                        <a:sym typeface="+mn-ea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 panose="02020603050405020304" charset="-52"/>
                          <a:sym typeface="+mn-ea"/>
                        </a:rPr>
                        <a:t>Dual fiber</a:t>
                      </a:r>
                      <a:endParaRPr lang="en-US" sz="900">
                        <a:solidFill>
                          <a:srgbClr val="000000"/>
                        </a:solidFill>
                        <a:latin typeface="Times New Roman" panose="02020603050405020304" charset="-52"/>
                        <a:sym typeface="+mn-ea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altLang="en-US" sz="9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20km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350" marR="6350" marT="0" marB="0" vert="horz" anchor="ctr" anchorCtr="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9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Times New Roman" panose="02020603050405020304" charset="-52"/>
                          <a:sym typeface="+mn-ea"/>
                        </a:rPr>
                        <a:t>S211-S20</a:t>
                      </a:r>
                      <a:endParaRPr lang="en-US" altLang="en-US" sz="900" b="1" dirty="0">
                        <a:solidFill>
                          <a:schemeClr val="tx1"/>
                        </a:solidFill>
                        <a:latin typeface="Times New Roman" panose="02020603050405020304" charset="-52"/>
                        <a:cs typeface="+mn-lt"/>
                        <a:sym typeface="+mn-ea"/>
                      </a:endParaRPr>
                    </a:p>
                  </a:txBody>
                  <a:tcPr marL="6350" marR="6350" marT="0" marB="0" vert="horz" anchor="ctr" anchorCtr="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1*10/100/1000M Ethernet interface(RJ45)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1*SC</a:t>
                      </a:r>
                      <a:endParaRPr lang="en-US" sz="90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 panose="02020603050405020304" charset="-52"/>
                          <a:sym typeface="+mn-ea"/>
                        </a:rPr>
                        <a:t>Single mode </a:t>
                      </a:r>
                      <a:endParaRPr lang="en-US" sz="900">
                        <a:solidFill>
                          <a:srgbClr val="000000"/>
                        </a:solidFill>
                        <a:latin typeface="Times New Roman" panose="02020603050405020304" charset="-52"/>
                        <a:sym typeface="+mn-ea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 panose="02020603050405020304" charset="-52"/>
                          <a:sym typeface="+mn-ea"/>
                        </a:rPr>
                        <a:t>Dual fiber</a:t>
                      </a:r>
                      <a:endParaRPr lang="en-US" sz="900">
                        <a:solidFill>
                          <a:srgbClr val="000000"/>
                        </a:solidFill>
                        <a:latin typeface="Times New Roman" panose="02020603050405020304" charset="-52"/>
                        <a:sym typeface="+mn-ea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altLang="en-US" sz="90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20km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350" marR="6350" marT="0" marB="0" vert="horz" anchor="ctr" anchorCtr="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9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Times New Roman" panose="02020603050405020304" charset="-52"/>
                          <a:sym typeface="+mn-ea"/>
                        </a:rPr>
                        <a:t>S211-S20A/B</a:t>
                      </a:r>
                      <a:endParaRPr lang="en-US" altLang="en-US" sz="900" b="1" dirty="0">
                        <a:solidFill>
                          <a:schemeClr val="tx1"/>
                        </a:solidFill>
                        <a:latin typeface="Times New Roman" panose="02020603050405020304" charset="-52"/>
                        <a:cs typeface="+mn-lt"/>
                        <a:sym typeface="+mn-ea"/>
                      </a:endParaRPr>
                    </a:p>
                  </a:txBody>
                  <a:tcPr marL="6350" marR="6350" marT="0" marB="0" vert="horz" anchor="ctr" anchorCtr="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1*10/100/1000M Ethernet interface(RJ45)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1*SC</a:t>
                      </a:r>
                      <a:endParaRPr lang="en-US" sz="90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 panose="02020603050405020304" charset="-52"/>
                          <a:sym typeface="+mn-ea"/>
                        </a:rPr>
                        <a:t>Single mode </a:t>
                      </a:r>
                      <a:endParaRPr lang="en-US" sz="900">
                        <a:solidFill>
                          <a:srgbClr val="000000"/>
                        </a:solidFill>
                        <a:latin typeface="Times New Roman" panose="02020603050405020304" charset="-52"/>
                        <a:sym typeface="+mn-ea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 panose="02020603050405020304" charset="-52"/>
                          <a:sym typeface="+mn-ea"/>
                        </a:rPr>
                        <a:t>Single fiber</a:t>
                      </a:r>
                      <a:endParaRPr lang="en-US" sz="900">
                        <a:solidFill>
                          <a:srgbClr val="000000"/>
                        </a:solidFill>
                        <a:latin typeface="Times New Roman" panose="02020603050405020304" charset="-52"/>
                        <a:sym typeface="+mn-ea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altLang="en-US" sz="90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20km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350" marR="6350" marT="0" marB="0" vert="horz" anchor="ctr" anchorCtr="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9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Times New Roman" panose="02020603050405020304" charset="-52"/>
                          <a:sym typeface="+mn-ea"/>
                        </a:rPr>
                        <a:t>S211-S03A/B</a:t>
                      </a:r>
                      <a:endParaRPr lang="en-US" altLang="en-US" sz="900" b="1" dirty="0">
                        <a:solidFill>
                          <a:schemeClr val="tx1"/>
                        </a:solidFill>
                        <a:latin typeface="Times New Roman" panose="02020603050405020304" charset="-52"/>
                        <a:cs typeface="+mn-lt"/>
                      </a:endParaRPr>
                    </a:p>
                  </a:txBody>
                  <a:tcPr marL="6350" marR="6350" marT="0" marB="0" vert="horz" anchor="ctr" anchorCtr="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1*10/100/1000M Ethernet interface(RJ45)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1*SC</a:t>
                      </a:r>
                      <a:endParaRPr lang="en-US" sz="90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 panose="02020603050405020304" charset="-52"/>
                          <a:sym typeface="+mn-ea"/>
                        </a:rPr>
                        <a:t>Single mode </a:t>
                      </a:r>
                      <a:endParaRPr lang="en-US" sz="900">
                        <a:solidFill>
                          <a:srgbClr val="000000"/>
                        </a:solidFill>
                        <a:latin typeface="Times New Roman" panose="02020603050405020304" charset="-52"/>
                        <a:sym typeface="+mn-ea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 panose="02020603050405020304" charset="-52"/>
                          <a:sym typeface="+mn-ea"/>
                        </a:rPr>
                        <a:t>Single fiber</a:t>
                      </a:r>
                      <a:endParaRPr lang="en-US" sz="900">
                        <a:solidFill>
                          <a:srgbClr val="000000"/>
                        </a:solidFill>
                        <a:latin typeface="Times New Roman" panose="02020603050405020304" charset="-52"/>
                        <a:sym typeface="+mn-ea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altLang="en-US" sz="90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3km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350" marR="6350" marT="0" marB="0" vert="horz" anchor="ctr" anchorCtr="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object 77"/>
          <p:cNvSpPr txBox="1">
            <a:spLocks noGrp="1"/>
          </p:cNvSpPr>
          <p:nvPr>
            <p:ph type="ftr" sz="quarter" idx="5"/>
            <p:custDataLst>
              <p:tags r:id="rId5"/>
            </p:custDataLst>
          </p:nvPr>
        </p:nvSpPr>
        <p:spPr>
          <a:xfrm>
            <a:off x="523875" y="10161905"/>
            <a:ext cx="2266315" cy="12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 smtClean="0">
                <a:solidFill>
                  <a:srgbClr val="FFFFFF"/>
                </a:solidFill>
                <a:latin typeface="思源黑体 CN Bold" panose="020B0800000000000000" charset="-122"/>
                <a:cs typeface="思源黑体 CN Bold" panose="020B0800000000000000" charset="-122"/>
                <a:sym typeface="+mn-ea"/>
              </a:rPr>
              <a:t>Fiber Media Converter</a:t>
            </a:r>
            <a:r>
              <a:rPr lang="en-US" dirty="0"/>
              <a:t> Datasheet</a:t>
            </a:r>
            <a:endParaRPr lang="en-US" dirty="0"/>
          </a:p>
        </p:txBody>
      </p:sp>
      <p:graphicFrame>
        <p:nvGraphicFramePr>
          <p:cNvPr id="4" name="表格 3"/>
          <p:cNvGraphicFramePr/>
          <p:nvPr>
            <p:custDataLst>
              <p:tags r:id="rId6"/>
            </p:custDataLst>
          </p:nvPr>
        </p:nvGraphicFramePr>
        <p:xfrm>
          <a:off x="613410" y="1451610"/>
          <a:ext cx="6210935" cy="2270760"/>
        </p:xfrm>
        <a:graphic>
          <a:graphicData uri="http://schemas.openxmlformats.org/drawingml/2006/table">
            <a:tbl>
              <a:tblPr/>
              <a:tblGrid>
                <a:gridCol w="3012440"/>
                <a:gridCol w="3198495"/>
              </a:tblGrid>
              <a:tr h="526415"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Items</a:t>
                      </a:r>
                      <a:endParaRPr lang="en-US" altLang="en-US" sz="1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7FB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Quantity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7FB9"/>
                    </a:solidFill>
                  </a:tcPr>
                </a:tc>
              </a:tr>
              <a:tr h="4432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思源黑体 CN Bold" panose="020B0800000000000000" charset="-122"/>
                          <a:cs typeface="思源黑体 CN Bold" panose="020B0800000000000000" charset="-122"/>
                          <a:sym typeface="+mn-ea"/>
                        </a:rPr>
                        <a:t>S111-S20A/B or S111-S20 or S211-S20 or 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思源黑体 CN Bold" panose="020B0800000000000000" charset="-122"/>
                        <a:cs typeface="思源黑体 CN Bold" panose="020B0800000000000000" charset="-122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思源黑体 CN Bold" panose="020B0800000000000000" charset="-122"/>
                          <a:cs typeface="思源黑体 CN Bold" panose="020B0800000000000000" charset="-122"/>
                          <a:sym typeface="+mn-ea"/>
                        </a:rPr>
                        <a:t>S211-S20A/B or S211-S03A/B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思源黑体 CN Bold" panose="020B0800000000000000" charset="-122"/>
                        <a:ea typeface="宋体" panose="02010600030101010101" pitchFamily="2" charset="-122"/>
                        <a:cs typeface="思源黑体 CN Bold" panose="020B0800000000000000" charset="-122"/>
                        <a:sym typeface="+mn-ea"/>
                      </a:endParaRPr>
                    </a:p>
                  </a:txBody>
                  <a:tcPr marL="6350" marR="635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 Pair for </a:t>
                      </a:r>
                      <a:r>
                        <a:rPr lang="en-US" sz="1000" b="0">
                          <a:solidFill>
                            <a:schemeClr val="tx1"/>
                          </a:solidFill>
                          <a:latin typeface="Times New Roman" panose="02020603050405020304" charset="-52"/>
                          <a:sym typeface="+mn-ea"/>
                        </a:rPr>
                        <a:t>S111-S20A/B,</a:t>
                      </a:r>
                      <a:r>
                        <a:rPr lang="en-US" sz="1000" b="1">
                          <a:solidFill>
                            <a:schemeClr val="tx1"/>
                          </a:solidFill>
                          <a:latin typeface="Times New Roman" panose="02020603050405020304" charset="-52"/>
                          <a:sym typeface="+mn-ea"/>
                        </a:rPr>
                        <a:t> </a:t>
                      </a:r>
                      <a:r>
                        <a:rPr lang="en-US" sz="1000" dirty="0">
                          <a:latin typeface="思源黑体 CN Bold" panose="020B0800000000000000" charset="-122"/>
                          <a:cs typeface="思源黑体 CN Bold" panose="020B0800000000000000" charset="-122"/>
                          <a:sym typeface="+mn-ea"/>
                        </a:rPr>
                        <a:t>S211-S20A/B, S211-S03A/B</a:t>
                      </a:r>
                      <a:endParaRPr 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 PC for </a:t>
                      </a:r>
                      <a:r>
                        <a:rPr lang="en-US" sz="1000" dirty="0">
                          <a:latin typeface="思源黑体 CN Bold" panose="020B0800000000000000" charset="-122"/>
                          <a:cs typeface="思源黑体 CN Bold" panose="020B0800000000000000" charset="-122"/>
                          <a:sym typeface="+mn-ea"/>
                        </a:rPr>
                        <a:t>S111-S20 , S211-S20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43890"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DV 5V </a:t>
                      </a:r>
                      <a:endParaRPr lang="en-US" sz="10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 PC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for </a:t>
                      </a:r>
                      <a:r>
                        <a:rPr lang="en-US" sz="1000">
                          <a:latin typeface="Times New Roman" panose="02020603050405020304" charset="-52"/>
                          <a:sym typeface="+mn-ea"/>
                        </a:rPr>
                        <a:t>S111-S20A/B,</a:t>
                      </a:r>
                      <a:r>
                        <a:rPr lang="en-US" sz="1000" b="1">
                          <a:latin typeface="Times New Roman" panose="02020603050405020304" charset="-52"/>
                          <a:sym typeface="+mn-ea"/>
                        </a:rPr>
                        <a:t> </a:t>
                      </a:r>
                      <a:r>
                        <a:rPr lang="en-US" sz="1000" dirty="0">
                          <a:latin typeface="思源黑体 CN Bold" panose="020B0800000000000000" charset="-122"/>
                          <a:cs typeface="思源黑体 CN Bold" panose="020B0800000000000000" charset="-122"/>
                          <a:sym typeface="+mn-ea"/>
                        </a:rPr>
                        <a:t>S211-S20A/B, S211-S03A/B</a:t>
                      </a:r>
                      <a:endParaRPr lang="en-US" sz="1000" dirty="0">
                        <a:latin typeface="思源黑体 CN Bold" panose="020B0800000000000000" charset="-122"/>
                        <a:cs typeface="思源黑体 CN Bold" panose="020B0800000000000000" charset="-122"/>
                        <a:sym typeface="+mn-ea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 PC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for </a:t>
                      </a:r>
                      <a:r>
                        <a:rPr lang="en-US" sz="1000" dirty="0">
                          <a:latin typeface="思源黑体 CN Bold" panose="020B0800000000000000" charset="-122"/>
                          <a:cs typeface="思源黑体 CN Bold" panose="020B0800000000000000" charset="-122"/>
                          <a:sym typeface="+mn-ea"/>
                        </a:rPr>
                        <a:t>S111-S20 , S211-S20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4325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None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思源黑体 CN Bold" panose="020B0800000000000000" charset="-122"/>
                          <a:cs typeface="思源黑体 CN Bold" panose="020B0800000000000000" charset="-122"/>
                        </a:rPr>
                        <a:t>Warranty Card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思源黑体 CN Bold" panose="020B0800000000000000" charset="-122"/>
                        <a:cs typeface="思源黑体 CN Bold" panose="020B0800000000000000" charset="-122"/>
                      </a:endParaRPr>
                    </a:p>
                  </a:txBody>
                  <a:tcPr marL="6350" marR="635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1 PC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61010" y="975360"/>
            <a:ext cx="70707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400">
                <a:solidFill>
                  <a:srgbClr val="231916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Welcome to order our products. After purchasing, you will receive:</a:t>
            </a:r>
            <a:endParaRPr lang="en-US" sz="1400" b="1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endParaRPr lang="en-US" altLang="en-US" sz="1400" b="1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  <p:tag name="TABLE_ENDDRAG_ORIGIN_RECT" val="489*190"/>
  <p:tag name="TABLE_ENDDRAG_RECT" val="48*114*489*190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TABLE_ENDDRAG_ORIGIN_RECT" val="353*141"/>
  <p:tag name="TABLE_ENDDRAG_RECT" val="160*196*353*141"/>
  <p:tag name="KSO_WM_BEAUTIFY_FLAG" val=""/>
</p:tagLst>
</file>

<file path=ppt/tags/tag15.xml><?xml version="1.0" encoding="utf-8"?>
<p:tagLst xmlns:p="http://schemas.openxmlformats.org/presentationml/2006/main">
  <p:tag name="COMMONDATA" val="eyJoZGlkIjoiZjMwODU5MWI4Y2FkZmMyNDA4ZGJmYzFlZTg3MDVlNzA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3037</Words>
  <Application>WPS 演示</Application>
  <PresentationFormat>自定义</PresentationFormat>
  <Paragraphs>269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7" baseType="lpstr">
      <vt:lpstr>Arial</vt:lpstr>
      <vt:lpstr>宋体</vt:lpstr>
      <vt:lpstr>Wingdings</vt:lpstr>
      <vt:lpstr>思源黑体 Regular</vt:lpstr>
      <vt:lpstr>黑体</vt:lpstr>
      <vt:lpstr>Arial</vt:lpstr>
      <vt:lpstr>思源黑体 CN Bold</vt:lpstr>
      <vt:lpstr>Wingdings</vt:lpstr>
      <vt:lpstr>Times New Roman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（待评审）UTP7608GE-POE-IE&amp;UTP7616GE-POE-IE 产品规格书 V2.0 20210111.cdr</dc:title>
  <dc:creator>Administrator</dc:creator>
  <cp:lastModifiedBy>Jim</cp:lastModifiedBy>
  <cp:revision>54</cp:revision>
  <dcterms:created xsi:type="dcterms:W3CDTF">2021-01-28T11:40:00Z</dcterms:created>
  <dcterms:modified xsi:type="dcterms:W3CDTF">2023-08-24T02:10:56Z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2021-02-03T00:00:00Z</vt:filetime>
  </property>
  <property fmtid="{D5CDD505-2E9C-101B-9397-08002B2CF9AE}" pid="3" name="Creator">
    <vt:lpwstr>CorelDRAW X8</vt:lpwstr>
  </property>
  <property fmtid="{D5CDD505-2E9C-101B-9397-08002B2CF9AE}" pid="4" name="LastSaved">
    <vt:filetime>2021-02-05T00:00:00Z</vt:filetime>
  </property>
  <property fmtid="{D5CDD505-2E9C-101B-9397-08002B2CF9AE}" pid="5" name="ICV">
    <vt:lpwstr>D183AC2A45114EAD90FA9F3671EA0DC6_12</vt:lpwstr>
  </property>
  <property fmtid="{D5CDD505-2E9C-101B-9397-08002B2CF9AE}" pid="6" name="KSOProductBuildVer">
    <vt:lpwstr>2052-12.1.0.15066</vt:lpwstr>
  </property>
</Properties>
</file>